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1"/>
  </p:notesMasterIdLst>
  <p:handoutMasterIdLst>
    <p:handoutMasterId r:id="rId12"/>
  </p:handoutMasterIdLst>
  <p:sldIdLst>
    <p:sldId id="616" r:id="rId2"/>
    <p:sldId id="596" r:id="rId3"/>
    <p:sldId id="401" r:id="rId4"/>
    <p:sldId id="411" r:id="rId5"/>
    <p:sldId id="409" r:id="rId6"/>
    <p:sldId id="410" r:id="rId7"/>
    <p:sldId id="413" r:id="rId8"/>
    <p:sldId id="414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79" autoAdjust="0"/>
    <p:restoredTop sz="90586" autoAdjust="0"/>
  </p:normalViewPr>
  <p:slideViewPr>
    <p:cSldViewPr>
      <p:cViewPr varScale="1">
        <p:scale>
          <a:sx n="66" d="100"/>
          <a:sy n="66" d="100"/>
        </p:scale>
        <p:origin x="-810" y="-10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50" d="100"/>
        <a:sy n="50" d="100"/>
      </p:scale>
      <p:origin x="0" y="5772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AA118-960A-4FF2-8929-CD755660E3EC}" type="datetimeFigureOut">
              <a:rPr lang="en-US" smtClean="0"/>
              <a:pPr/>
              <a:t>12/22/2011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869B1-22A6-4D87-BF45-AC960BAA6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12446-81AD-4816-AE12-77568D33AACE}" type="datetimeFigureOut">
              <a:rPr lang="en-US" smtClean="0"/>
              <a:pPr/>
              <a:t>12/22/2011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AEF04-39DC-42B5-8DB2-06E065CC6E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4CA37-142D-4871-82DF-6FD290CC7B97}" type="slidenum">
              <a:rPr lang="en-US" smtClean="0">
                <a:ea typeface="ＭＳ Ｐゴシック" pitchFamily="34" charset="-128"/>
              </a:rPr>
              <a:pPr/>
              <a:t>3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4CA37-142D-4871-82DF-6FD290CC7B97}" type="slidenum">
              <a:rPr lang="en-US" smtClean="0">
                <a:ea typeface="ＭＳ Ｐゴシック" pitchFamily="34" charset="-128"/>
              </a:rPr>
              <a:pPr/>
              <a:t>4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4CA37-142D-4871-82DF-6FD290CC7B97}" type="slidenum">
              <a:rPr lang="en-US" smtClean="0">
                <a:ea typeface="ＭＳ Ｐゴシック" pitchFamily="34" charset="-128"/>
              </a:rPr>
              <a:pPr/>
              <a:t>5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4CA37-142D-4871-82DF-6FD290CC7B97}" type="slidenum">
              <a:rPr lang="en-US" smtClean="0">
                <a:ea typeface="ＭＳ Ｐゴシック" pitchFamily="34" charset="-128"/>
              </a:rPr>
              <a:pPr/>
              <a:t>6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4CA37-142D-4871-82DF-6FD290CC7B97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8A31-2254-4E2C-A385-9BAF654083A4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36223-E318-4645-AA47-EECCDFB7D987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BF094-FC23-45CF-B01A-17AA9B080CC9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32B6-7A30-4F55-86F4-0300E24AACD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41CD-B194-486A-BC64-9DAB5B4A89E7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127B-9CBF-4F53-B6FB-8783ABD43D75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DAFC-AFFD-4684-A809-698FCD38837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D4A98-7640-4635-8B88-62072C34B4A5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2E5E3-9063-4E2B-9B1E-15F2057167D1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8F0-5D2B-47F0-B0D0-3E5789BEF543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B7CB-D924-4282-A3AA-9913F12FA560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C77100C-0F7A-40CA-B42C-243B4C3243A2}" type="datetime1">
              <a:rPr lang="en-US" smtClean="0">
                <a:solidFill>
                  <a:srgbClr val="696464"/>
                </a:solidFill>
              </a:rPr>
              <a:pPr/>
              <a:t>12/22/2011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E15AD3A-BC7F-4C21-BFA5-CCD38C6957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09600" y="4038600"/>
            <a:ext cx="8001000" cy="19812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+mj-lt"/>
              </a:rPr>
              <a:t>Susanne Salem-Schatz, </a:t>
            </a:r>
            <a:r>
              <a:rPr lang="en-US" dirty="0" err="1" smtClean="0">
                <a:latin typeface="+mj-lt"/>
              </a:rPr>
              <a:t>Sc.D</a:t>
            </a:r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i="1" smtClean="0">
                <a:latin typeface="+mj-lt"/>
              </a:rPr>
              <a:t>Massachusetts </a:t>
            </a:r>
            <a:r>
              <a:rPr lang="en-US" i="1" dirty="0" smtClean="0">
                <a:latin typeface="+mj-lt"/>
              </a:rPr>
              <a:t>Coalition for the Prevention of Medical Errors</a:t>
            </a:r>
          </a:p>
          <a:p>
            <a:r>
              <a:rPr lang="en-US" dirty="0" smtClean="0">
                <a:latin typeface="+mj-lt"/>
              </a:rPr>
              <a:t>November 15, 2011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838200"/>
            <a:ext cx="9144000" cy="2514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Massachusetts</a:t>
            </a:r>
            <a:r>
              <a:rPr lang="en-US" sz="3600" i="1" dirty="0" smtClean="0"/>
              <a:t> CDI Prevention Collaborative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Where we are and how we got there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Objectives for the day (S. Salem-Schatz)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latin typeface="+mj-lt"/>
              </a:rPr>
              <a:t>Learn new strategies for </a:t>
            </a:r>
            <a:r>
              <a:rPr lang="en-US" i="1" dirty="0" smtClean="0">
                <a:latin typeface="+mj-lt"/>
              </a:rPr>
              <a:t>C. difficile</a:t>
            </a:r>
            <a:r>
              <a:rPr lang="en-US" dirty="0" smtClean="0">
                <a:latin typeface="+mj-lt"/>
              </a:rPr>
              <a:t> prevention including screening and testing recommendations</a:t>
            </a:r>
          </a:p>
          <a:p>
            <a:pPr lvl="0"/>
            <a:r>
              <a:rPr lang="en-US" dirty="0" smtClean="0">
                <a:latin typeface="+mj-lt"/>
              </a:rPr>
              <a:t>Review the components of the model for improvement</a:t>
            </a:r>
            <a:endParaRPr lang="en-US" b="1" dirty="0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Convey the value of using small tests of change as an implementation strategy</a:t>
            </a:r>
            <a:endParaRPr lang="en-US" b="1" dirty="0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Share the recommended measurement practices for the collaborative </a:t>
            </a:r>
          </a:p>
          <a:p>
            <a:r>
              <a:rPr lang="en-US" dirty="0" smtClean="0">
                <a:latin typeface="+mj-lt"/>
              </a:rPr>
              <a:t>Understand the difference between guidelines and changes to support implementation</a:t>
            </a:r>
            <a:endParaRPr lang="en-US" b="1" dirty="0" smtClean="0">
              <a:latin typeface="+mj-lt"/>
            </a:endParaRPr>
          </a:p>
          <a:p>
            <a:pPr lvl="0"/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43000" y="304800"/>
            <a:ext cx="8001000" cy="762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The Model for Improvement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804863" y="1200150"/>
            <a:ext cx="3779837" cy="5419725"/>
            <a:chOff x="507" y="756"/>
            <a:chExt cx="2381" cy="3414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872" y="2520"/>
              <a:ext cx="1647" cy="1650"/>
              <a:chOff x="780" y="2829"/>
              <a:chExt cx="1359" cy="1362"/>
            </a:xfrm>
          </p:grpSpPr>
          <p:sp>
            <p:nvSpPr>
              <p:cNvPr id="5137" name="AutoShape 7"/>
              <p:cNvSpPr>
                <a:spLocks noChangeAspect="1" noChangeArrowheads="1"/>
              </p:cNvSpPr>
              <p:nvPr/>
            </p:nvSpPr>
            <p:spPr bwMode="auto">
              <a:xfrm>
                <a:off x="844" y="2896"/>
                <a:ext cx="1232" cy="1232"/>
              </a:xfrm>
              <a:prstGeom prst="flowChartOr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8" name="AutoShape 8"/>
              <p:cNvSpPr>
                <a:spLocks noChangeAspect="1" noChangeArrowheads="1"/>
              </p:cNvSpPr>
              <p:nvPr/>
            </p:nvSpPr>
            <p:spPr bwMode="auto">
              <a:xfrm>
                <a:off x="780" y="2831"/>
                <a:ext cx="1359" cy="1359"/>
              </a:xfrm>
              <a:custGeom>
                <a:avLst/>
                <a:gdLst>
                  <a:gd name="T0" fmla="*/ 75 w 21600"/>
                  <a:gd name="T1" fmla="*/ 14 h 21600"/>
                  <a:gd name="T2" fmla="*/ 58 w 21600"/>
                  <a:gd name="T3" fmla="*/ 4 h 21600"/>
                  <a:gd name="T4" fmla="*/ 73 w 21600"/>
                  <a:gd name="T5" fmla="*/ 16 h 21600"/>
                  <a:gd name="T6" fmla="*/ 94 w 21600"/>
                  <a:gd name="T7" fmla="*/ 29 h 21600"/>
                  <a:gd name="T8" fmla="*/ 86 w 21600"/>
                  <a:gd name="T9" fmla="*/ 43 h 21600"/>
                  <a:gd name="T10" fmla="*/ 71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20576" y="8115"/>
                    </a:moveTo>
                    <a:cubicBezTo>
                      <a:pt x="19743" y="5082"/>
                      <a:pt x="17550" y="2608"/>
                      <a:pt x="14639" y="1417"/>
                    </a:cubicBezTo>
                    <a:lnTo>
                      <a:pt x="14890" y="804"/>
                    </a:lnTo>
                    <a:cubicBezTo>
                      <a:pt x="17990" y="2073"/>
                      <a:pt x="20327" y="4709"/>
                      <a:pt x="21214" y="7939"/>
                    </a:cubicBezTo>
                    <a:lnTo>
                      <a:pt x="23818" y="7224"/>
                    </a:lnTo>
                    <a:lnTo>
                      <a:pt x="21698" y="10950"/>
                    </a:lnTo>
                    <a:lnTo>
                      <a:pt x="17972" y="8830"/>
                    </a:lnTo>
                    <a:lnTo>
                      <a:pt x="20576" y="811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78 w 21600"/>
                  <a:gd name="T1" fmla="*/ 67 h 21600"/>
                  <a:gd name="T2" fmla="*/ 84 w 21600"/>
                  <a:gd name="T3" fmla="*/ 49 h 21600"/>
                  <a:gd name="T4" fmla="*/ 76 w 21600"/>
                  <a:gd name="T5" fmla="*/ 65 h 21600"/>
                  <a:gd name="T6" fmla="*/ 70 w 21600"/>
                  <a:gd name="T7" fmla="*/ 89 h 21600"/>
                  <a:gd name="T8" fmla="*/ 53 w 21600"/>
                  <a:gd name="T9" fmla="*/ 85 h 21600"/>
                  <a:gd name="T10" fmla="*/ 58 w 21600"/>
                  <a:gd name="T11" fmla="*/ 6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909" y="19565"/>
                    </a:moveTo>
                    <a:cubicBezTo>
                      <a:pt x="18534" y="18035"/>
                      <a:pt x="20335" y="15408"/>
                      <a:pt x="20817" y="12408"/>
                    </a:cubicBezTo>
                    <a:lnTo>
                      <a:pt x="21463" y="12512"/>
                    </a:lnTo>
                    <a:cubicBezTo>
                      <a:pt x="20950" y="15705"/>
                      <a:pt x="19033" y="18501"/>
                      <a:pt x="16239" y="20130"/>
                    </a:cubicBezTo>
                    <a:lnTo>
                      <a:pt x="17598" y="22463"/>
                    </a:lnTo>
                    <a:lnTo>
                      <a:pt x="13459" y="21372"/>
                    </a:lnTo>
                    <a:lnTo>
                      <a:pt x="14549" y="17232"/>
                    </a:lnTo>
                    <a:lnTo>
                      <a:pt x="15909" y="1956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780" y="2829"/>
                <a:ext cx="1359" cy="1359"/>
              </a:xfrm>
              <a:custGeom>
                <a:avLst/>
                <a:gdLst>
                  <a:gd name="T0" fmla="*/ 16 w 21600"/>
                  <a:gd name="T1" fmla="*/ 76 h 21600"/>
                  <a:gd name="T2" fmla="*/ 36 w 21600"/>
                  <a:gd name="T3" fmla="*/ 84 h 21600"/>
                  <a:gd name="T4" fmla="*/ 18 w 21600"/>
                  <a:gd name="T5" fmla="*/ 74 h 21600"/>
                  <a:gd name="T6" fmla="*/ -7 w 21600"/>
                  <a:gd name="T7" fmla="*/ 62 h 21600"/>
                  <a:gd name="T8" fmla="*/ 0 w 21600"/>
                  <a:gd name="T9" fmla="*/ 47 h 21600"/>
                  <a:gd name="T10" fmla="*/ 15 w 21600"/>
                  <a:gd name="T11" fmla="*/ 54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319" y="14510"/>
                    </a:moveTo>
                    <a:cubicBezTo>
                      <a:pt x="2639" y="17883"/>
                      <a:pt x="5652" y="20301"/>
                      <a:pt x="9231" y="20859"/>
                    </a:cubicBezTo>
                    <a:lnTo>
                      <a:pt x="9136" y="21471"/>
                    </a:lnTo>
                    <a:cubicBezTo>
                      <a:pt x="5339" y="20879"/>
                      <a:pt x="2143" y="18314"/>
                      <a:pt x="742" y="14736"/>
                    </a:cubicBezTo>
                    <a:lnTo>
                      <a:pt x="-1772" y="15720"/>
                    </a:lnTo>
                    <a:lnTo>
                      <a:pt x="-67" y="11820"/>
                    </a:lnTo>
                    <a:lnTo>
                      <a:pt x="3833" y="13526"/>
                    </a:lnTo>
                    <a:lnTo>
                      <a:pt x="1319" y="14510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6 w 21600"/>
                  <a:gd name="T1" fmla="*/ 20 h 21600"/>
                  <a:gd name="T2" fmla="*/ 2 w 21600"/>
                  <a:gd name="T3" fmla="*/ 37 h 21600"/>
                  <a:gd name="T4" fmla="*/ 8 w 21600"/>
                  <a:gd name="T5" fmla="*/ 22 h 21600"/>
                  <a:gd name="T6" fmla="*/ 13 w 21600"/>
                  <a:gd name="T7" fmla="*/ -1 h 21600"/>
                  <a:gd name="T8" fmla="*/ 29 w 21600"/>
                  <a:gd name="T9" fmla="*/ 2 h 21600"/>
                  <a:gd name="T10" fmla="*/ 26 w 21600"/>
                  <a:gd name="T11" fmla="*/ 1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5070" y="2416"/>
                    </a:moveTo>
                    <a:cubicBezTo>
                      <a:pt x="2679" y="4049"/>
                      <a:pt x="1099" y="6626"/>
                      <a:pt x="728" y="9498"/>
                    </a:cubicBezTo>
                    <a:lnTo>
                      <a:pt x="89" y="9415"/>
                    </a:lnTo>
                    <a:cubicBezTo>
                      <a:pt x="483" y="6361"/>
                      <a:pt x="2163" y="3621"/>
                      <a:pt x="4706" y="1883"/>
                    </a:cubicBezTo>
                    <a:lnTo>
                      <a:pt x="3182" y="-346"/>
                    </a:lnTo>
                    <a:lnTo>
                      <a:pt x="7383" y="443"/>
                    </a:lnTo>
                    <a:lnTo>
                      <a:pt x="6593" y="4645"/>
                    </a:lnTo>
                    <a:lnTo>
                      <a:pt x="5070" y="2416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890" y="3580"/>
                <a:ext cx="593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Study</a:t>
                </a:r>
                <a:endParaRPr lang="en-US" sz="2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5143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58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Do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4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17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Plan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5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981" y="3170"/>
                <a:ext cx="411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Act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507" y="756"/>
              <a:ext cx="2381" cy="1822"/>
              <a:chOff x="507" y="756"/>
              <a:chExt cx="2381" cy="1822"/>
            </a:xfrm>
          </p:grpSpPr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507" y="756"/>
                <a:ext cx="2381" cy="1500"/>
                <a:chOff x="507" y="756"/>
                <a:chExt cx="2381" cy="1500"/>
              </a:xfrm>
            </p:grpSpPr>
            <p:sp>
              <p:nvSpPr>
                <p:cNvPr id="5133" name="Rectangle 18"/>
                <p:cNvSpPr>
                  <a:spLocks noChangeArrowheads="1"/>
                </p:cNvSpPr>
                <p:nvPr/>
              </p:nvSpPr>
              <p:spPr bwMode="auto">
                <a:xfrm>
                  <a:off x="507" y="756"/>
                  <a:ext cx="2381" cy="15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48" y="798"/>
                  <a:ext cx="2292" cy="252"/>
                </a:xfrm>
                <a:prstGeom prst="rect">
                  <a:avLst/>
                </a:prstGeom>
                <a:solidFill>
                  <a:srgbClr val="A7D3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lIns="45720" rIns="45720">
                  <a:spAutoFit/>
                </a:bodyPr>
                <a:lstStyle/>
                <a:p>
                  <a:pPr algn="ctr"/>
                  <a:r>
                    <a:rPr lang="en-US" sz="2000" dirty="0" smtClean="0"/>
                    <a:t>What are we trying to accomplish?</a:t>
                  </a:r>
                  <a:endParaRPr lang="en-US" sz="2000" dirty="0"/>
                </a:p>
              </p:txBody>
            </p:sp>
            <p:sp>
              <p:nvSpPr>
                <p:cNvPr id="513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48" y="1282"/>
                  <a:ext cx="2292" cy="448"/>
                </a:xfrm>
                <a:prstGeom prst="rect">
                  <a:avLst/>
                </a:prstGeom>
                <a:solidFill>
                  <a:srgbClr val="B7E4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lIns="45720" rIns="45720">
                  <a:spAutoFit/>
                </a:bodyPr>
                <a:lstStyle/>
                <a:p>
                  <a:pPr algn="ctr"/>
                  <a:r>
                    <a:rPr lang="en-US" sz="2000" dirty="0"/>
                    <a:t>How will we know that a change is an improvement?</a:t>
                  </a:r>
                </a:p>
              </p:txBody>
            </p:sp>
            <p:sp>
              <p:nvSpPr>
                <p:cNvPr id="513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8" y="1770"/>
                  <a:ext cx="2292" cy="448"/>
                </a:xfrm>
                <a:prstGeom prst="rect">
                  <a:avLst/>
                </a:prstGeom>
                <a:solidFill>
                  <a:srgbClr val="D1ED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lIns="45720" rIns="45720">
                  <a:spAutoFit/>
                </a:bodyPr>
                <a:lstStyle/>
                <a:p>
                  <a:pPr algn="ctr"/>
                  <a:r>
                    <a:rPr lang="en-US" sz="2000" dirty="0"/>
                    <a:t>What changes can we make that will result in improvement?</a:t>
                  </a:r>
                </a:p>
              </p:txBody>
            </p:sp>
          </p:grpSp>
          <p:grpSp>
            <p:nvGrpSpPr>
              <p:cNvPr id="6" name="Group 22"/>
              <p:cNvGrpSpPr>
                <a:grpSpLocks noChangeAspect="1"/>
              </p:cNvGrpSpPr>
              <p:nvPr/>
            </p:nvGrpSpPr>
            <p:grpSpPr bwMode="auto">
              <a:xfrm>
                <a:off x="1424" y="2288"/>
                <a:ext cx="536" cy="290"/>
                <a:chOff x="1536" y="2352"/>
                <a:chExt cx="484" cy="262"/>
              </a:xfrm>
            </p:grpSpPr>
            <p:sp>
              <p:nvSpPr>
                <p:cNvPr id="5131" name="AutoShap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2" name="AutoShape 24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1536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724400" y="1357313"/>
            <a:ext cx="41148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Setting Aims</a:t>
            </a:r>
            <a:endParaRPr lang="en-US" sz="2800" dirty="0"/>
          </a:p>
          <a:p>
            <a:endParaRPr lang="en-US" dirty="0"/>
          </a:p>
          <a:p>
            <a:r>
              <a:rPr lang="en-US" sz="2800" b="1" dirty="0"/>
              <a:t>Establishing Measures</a:t>
            </a:r>
            <a:endParaRPr lang="en-US" sz="2800" dirty="0"/>
          </a:p>
          <a:p>
            <a:endParaRPr lang="en-US" dirty="0"/>
          </a:p>
          <a:p>
            <a:r>
              <a:rPr lang="en-US" sz="2800" b="1" dirty="0"/>
              <a:t>Selecting Changes</a:t>
            </a:r>
            <a:endParaRPr lang="en-US" sz="2800" dirty="0"/>
          </a:p>
        </p:txBody>
      </p: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5715000" y="5638800"/>
            <a:ext cx="320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/>
              <a:t>*2001 Associates in Process Improvement </a:t>
            </a:r>
          </a:p>
        </p:txBody>
      </p:sp>
      <p:sp>
        <p:nvSpPr>
          <p:cNvPr id="5126" name="Text Box 36"/>
          <p:cNvSpPr txBox="1">
            <a:spLocks noChangeArrowheads="1"/>
          </p:cNvSpPr>
          <p:nvPr/>
        </p:nvSpPr>
        <p:spPr bwMode="auto">
          <a:xfrm>
            <a:off x="4343400" y="4876800"/>
            <a:ext cx="1894429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. Edwards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/>
              <a:t>Deming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838201" y="838200"/>
            <a:ext cx="3886200" cy="5781675"/>
            <a:chOff x="507" y="756"/>
            <a:chExt cx="2381" cy="3414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872" y="2520"/>
              <a:ext cx="1647" cy="1650"/>
              <a:chOff x="780" y="2829"/>
              <a:chExt cx="1359" cy="1362"/>
            </a:xfrm>
          </p:grpSpPr>
          <p:sp>
            <p:nvSpPr>
              <p:cNvPr id="5137" name="AutoShape 7"/>
              <p:cNvSpPr>
                <a:spLocks noChangeAspect="1" noChangeArrowheads="1"/>
              </p:cNvSpPr>
              <p:nvPr/>
            </p:nvSpPr>
            <p:spPr bwMode="auto">
              <a:xfrm>
                <a:off x="844" y="2896"/>
                <a:ext cx="1232" cy="1232"/>
              </a:xfrm>
              <a:prstGeom prst="flowChartOr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8" name="AutoShape 8"/>
              <p:cNvSpPr>
                <a:spLocks noChangeAspect="1" noChangeArrowheads="1"/>
              </p:cNvSpPr>
              <p:nvPr/>
            </p:nvSpPr>
            <p:spPr bwMode="auto">
              <a:xfrm>
                <a:off x="780" y="2831"/>
                <a:ext cx="1359" cy="1359"/>
              </a:xfrm>
              <a:custGeom>
                <a:avLst/>
                <a:gdLst>
                  <a:gd name="T0" fmla="*/ 75 w 21600"/>
                  <a:gd name="T1" fmla="*/ 14 h 21600"/>
                  <a:gd name="T2" fmla="*/ 58 w 21600"/>
                  <a:gd name="T3" fmla="*/ 4 h 21600"/>
                  <a:gd name="T4" fmla="*/ 73 w 21600"/>
                  <a:gd name="T5" fmla="*/ 16 h 21600"/>
                  <a:gd name="T6" fmla="*/ 94 w 21600"/>
                  <a:gd name="T7" fmla="*/ 29 h 21600"/>
                  <a:gd name="T8" fmla="*/ 86 w 21600"/>
                  <a:gd name="T9" fmla="*/ 43 h 21600"/>
                  <a:gd name="T10" fmla="*/ 71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20576" y="8115"/>
                    </a:moveTo>
                    <a:cubicBezTo>
                      <a:pt x="19743" y="5082"/>
                      <a:pt x="17550" y="2608"/>
                      <a:pt x="14639" y="1417"/>
                    </a:cubicBezTo>
                    <a:lnTo>
                      <a:pt x="14890" y="804"/>
                    </a:lnTo>
                    <a:cubicBezTo>
                      <a:pt x="17990" y="2073"/>
                      <a:pt x="20327" y="4709"/>
                      <a:pt x="21214" y="7939"/>
                    </a:cubicBezTo>
                    <a:lnTo>
                      <a:pt x="23818" y="7224"/>
                    </a:lnTo>
                    <a:lnTo>
                      <a:pt x="21698" y="10950"/>
                    </a:lnTo>
                    <a:lnTo>
                      <a:pt x="17972" y="8830"/>
                    </a:lnTo>
                    <a:lnTo>
                      <a:pt x="20576" y="811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78 w 21600"/>
                  <a:gd name="T1" fmla="*/ 67 h 21600"/>
                  <a:gd name="T2" fmla="*/ 84 w 21600"/>
                  <a:gd name="T3" fmla="*/ 49 h 21600"/>
                  <a:gd name="T4" fmla="*/ 76 w 21600"/>
                  <a:gd name="T5" fmla="*/ 65 h 21600"/>
                  <a:gd name="T6" fmla="*/ 70 w 21600"/>
                  <a:gd name="T7" fmla="*/ 89 h 21600"/>
                  <a:gd name="T8" fmla="*/ 53 w 21600"/>
                  <a:gd name="T9" fmla="*/ 85 h 21600"/>
                  <a:gd name="T10" fmla="*/ 58 w 21600"/>
                  <a:gd name="T11" fmla="*/ 6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909" y="19565"/>
                    </a:moveTo>
                    <a:cubicBezTo>
                      <a:pt x="18534" y="18035"/>
                      <a:pt x="20335" y="15408"/>
                      <a:pt x="20817" y="12408"/>
                    </a:cubicBezTo>
                    <a:lnTo>
                      <a:pt x="21463" y="12512"/>
                    </a:lnTo>
                    <a:cubicBezTo>
                      <a:pt x="20950" y="15705"/>
                      <a:pt x="19033" y="18501"/>
                      <a:pt x="16239" y="20130"/>
                    </a:cubicBezTo>
                    <a:lnTo>
                      <a:pt x="17598" y="22463"/>
                    </a:lnTo>
                    <a:lnTo>
                      <a:pt x="13459" y="21372"/>
                    </a:lnTo>
                    <a:lnTo>
                      <a:pt x="14549" y="17232"/>
                    </a:lnTo>
                    <a:lnTo>
                      <a:pt x="15909" y="1956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780" y="2829"/>
                <a:ext cx="1359" cy="1359"/>
              </a:xfrm>
              <a:custGeom>
                <a:avLst/>
                <a:gdLst>
                  <a:gd name="T0" fmla="*/ 16 w 21600"/>
                  <a:gd name="T1" fmla="*/ 76 h 21600"/>
                  <a:gd name="T2" fmla="*/ 36 w 21600"/>
                  <a:gd name="T3" fmla="*/ 84 h 21600"/>
                  <a:gd name="T4" fmla="*/ 18 w 21600"/>
                  <a:gd name="T5" fmla="*/ 74 h 21600"/>
                  <a:gd name="T6" fmla="*/ -7 w 21600"/>
                  <a:gd name="T7" fmla="*/ 62 h 21600"/>
                  <a:gd name="T8" fmla="*/ 0 w 21600"/>
                  <a:gd name="T9" fmla="*/ 47 h 21600"/>
                  <a:gd name="T10" fmla="*/ 15 w 21600"/>
                  <a:gd name="T11" fmla="*/ 54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319" y="14510"/>
                    </a:moveTo>
                    <a:cubicBezTo>
                      <a:pt x="2639" y="17883"/>
                      <a:pt x="5652" y="20301"/>
                      <a:pt x="9231" y="20859"/>
                    </a:cubicBezTo>
                    <a:lnTo>
                      <a:pt x="9136" y="21471"/>
                    </a:lnTo>
                    <a:cubicBezTo>
                      <a:pt x="5339" y="20879"/>
                      <a:pt x="2143" y="18314"/>
                      <a:pt x="742" y="14736"/>
                    </a:cubicBezTo>
                    <a:lnTo>
                      <a:pt x="-1772" y="15720"/>
                    </a:lnTo>
                    <a:lnTo>
                      <a:pt x="-67" y="11820"/>
                    </a:lnTo>
                    <a:lnTo>
                      <a:pt x="3833" y="13526"/>
                    </a:lnTo>
                    <a:lnTo>
                      <a:pt x="1319" y="14510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6 w 21600"/>
                  <a:gd name="T1" fmla="*/ 20 h 21600"/>
                  <a:gd name="T2" fmla="*/ 2 w 21600"/>
                  <a:gd name="T3" fmla="*/ 37 h 21600"/>
                  <a:gd name="T4" fmla="*/ 8 w 21600"/>
                  <a:gd name="T5" fmla="*/ 22 h 21600"/>
                  <a:gd name="T6" fmla="*/ 13 w 21600"/>
                  <a:gd name="T7" fmla="*/ -1 h 21600"/>
                  <a:gd name="T8" fmla="*/ 29 w 21600"/>
                  <a:gd name="T9" fmla="*/ 2 h 21600"/>
                  <a:gd name="T10" fmla="*/ 26 w 21600"/>
                  <a:gd name="T11" fmla="*/ 1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5070" y="2416"/>
                    </a:moveTo>
                    <a:cubicBezTo>
                      <a:pt x="2679" y="4049"/>
                      <a:pt x="1099" y="6626"/>
                      <a:pt x="728" y="9498"/>
                    </a:cubicBezTo>
                    <a:lnTo>
                      <a:pt x="89" y="9415"/>
                    </a:lnTo>
                    <a:cubicBezTo>
                      <a:pt x="483" y="6361"/>
                      <a:pt x="2163" y="3621"/>
                      <a:pt x="4706" y="1883"/>
                    </a:cubicBezTo>
                    <a:lnTo>
                      <a:pt x="3182" y="-346"/>
                    </a:lnTo>
                    <a:lnTo>
                      <a:pt x="7383" y="443"/>
                    </a:lnTo>
                    <a:lnTo>
                      <a:pt x="6593" y="4645"/>
                    </a:lnTo>
                    <a:lnTo>
                      <a:pt x="5070" y="2416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890" y="3580"/>
                <a:ext cx="593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Study</a:t>
                </a:r>
                <a:endParaRPr lang="en-US" sz="2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5143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58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Do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4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17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Plan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5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981" y="3170"/>
                <a:ext cx="411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Act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507" y="756"/>
              <a:ext cx="2381" cy="1822"/>
              <a:chOff x="507" y="756"/>
              <a:chExt cx="2381" cy="1822"/>
            </a:xfrm>
          </p:grpSpPr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507" y="756"/>
                <a:ext cx="2381" cy="1500"/>
                <a:chOff x="507" y="756"/>
                <a:chExt cx="2381" cy="1500"/>
              </a:xfrm>
            </p:grpSpPr>
            <p:sp>
              <p:nvSpPr>
                <p:cNvPr id="5133" name="Rectangle 18"/>
                <p:cNvSpPr>
                  <a:spLocks noChangeArrowheads="1"/>
                </p:cNvSpPr>
                <p:nvPr/>
              </p:nvSpPr>
              <p:spPr bwMode="auto">
                <a:xfrm>
                  <a:off x="507" y="756"/>
                  <a:ext cx="2381" cy="15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43" y="756"/>
                  <a:ext cx="2292" cy="872"/>
                </a:xfrm>
                <a:prstGeom prst="rect">
                  <a:avLst/>
                </a:prstGeom>
                <a:solidFill>
                  <a:srgbClr val="A7D3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>
                    <a:spcBef>
                      <a:spcPts val="600"/>
                    </a:spcBef>
                    <a:buFont typeface="Monotype Sorts" pitchFamily="112" charset="2"/>
                    <a:buNone/>
                  </a:pPr>
                  <a:r>
                    <a:rPr lang="en-US" sz="2200" dirty="0" smtClean="0"/>
                    <a:t>Reduce the rate of health care –acquired </a:t>
                  </a:r>
                  <a:r>
                    <a:rPr lang="en-US" sz="2200" i="1" dirty="0" smtClean="0"/>
                    <a:t>C. difficile</a:t>
                  </a:r>
                  <a:r>
                    <a:rPr lang="en-US" sz="2200" dirty="0" smtClean="0"/>
                    <a:t> infection per 10,000 /patient days by December, 2011 by 30% </a:t>
                  </a:r>
                  <a:r>
                    <a:rPr lang="en-US" sz="2400" dirty="0" smtClean="0"/>
                    <a:t>  </a:t>
                  </a:r>
                </a:p>
              </p:txBody>
            </p:sp>
            <p:sp>
              <p:nvSpPr>
                <p:cNvPr id="513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43" y="1611"/>
                  <a:ext cx="2293" cy="378"/>
                </a:xfrm>
                <a:prstGeom prst="rect">
                  <a:avLst/>
                </a:prstGeom>
                <a:solidFill>
                  <a:srgbClr val="B7E4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 algn="ctr"/>
                  <a:r>
                    <a:rPr lang="en-US" sz="2000" dirty="0" smtClean="0"/>
                    <a:t> HA-CDI RATES /</a:t>
                  </a:r>
                </a:p>
                <a:p>
                  <a:pPr algn="ctr"/>
                  <a:r>
                    <a:rPr lang="en-US" sz="2000" dirty="0" smtClean="0"/>
                    <a:t>10,000 Patient Days</a:t>
                  </a:r>
                  <a:endParaRPr lang="en-US" sz="2000" dirty="0"/>
                </a:p>
              </p:txBody>
            </p:sp>
          </p:grpSp>
          <p:grpSp>
            <p:nvGrpSpPr>
              <p:cNvPr id="6" name="Group 22"/>
              <p:cNvGrpSpPr>
                <a:grpSpLocks noChangeAspect="1"/>
              </p:cNvGrpSpPr>
              <p:nvPr/>
            </p:nvGrpSpPr>
            <p:grpSpPr bwMode="auto">
              <a:xfrm>
                <a:off x="1424" y="2288"/>
                <a:ext cx="536" cy="290"/>
                <a:chOff x="1536" y="2352"/>
                <a:chExt cx="484" cy="262"/>
              </a:xfrm>
            </p:grpSpPr>
            <p:sp>
              <p:nvSpPr>
                <p:cNvPr id="5131" name="AutoShap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2" name="AutoShape 24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1536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5715000" y="5638800"/>
            <a:ext cx="320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/>
              <a:t>*2001 Associates in Process Improvement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24400" y="8382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Aim</a:t>
            </a:r>
            <a:endParaRPr lang="en-US" sz="2400" dirty="0" smtClean="0"/>
          </a:p>
        </p:txBody>
      </p:sp>
      <p:sp>
        <p:nvSpPr>
          <p:cNvPr id="28" name="Rectangular Callout 27"/>
          <p:cNvSpPr/>
          <p:nvPr/>
        </p:nvSpPr>
        <p:spPr bwMode="auto">
          <a:xfrm>
            <a:off x="4724400" y="1295400"/>
            <a:ext cx="2971800" cy="609600"/>
          </a:xfrm>
          <a:prstGeom prst="wedgeRectCallout">
            <a:avLst>
              <a:gd name="adj1" fmla="val -19276"/>
              <a:gd name="adj2" fmla="val 50008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600" dirty="0">
                <a:latin typeface="Times New Roman" pitchFamily="18" charset="0"/>
              </a:rPr>
              <a:t>What, By When,</a:t>
            </a:r>
          </a:p>
          <a:p>
            <a:pPr>
              <a:defRPr/>
            </a:pPr>
            <a:r>
              <a:rPr lang="en-US" sz="1600" dirty="0">
                <a:latin typeface="Times New Roman" pitchFamily="18" charset="0"/>
              </a:rPr>
              <a:t>How much, for whom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24400" y="1905000"/>
            <a:ext cx="162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</a:t>
            </a:r>
          </a:p>
          <a:p>
            <a:r>
              <a:rPr lang="en-US" sz="2400" b="1" dirty="0" smtClean="0"/>
              <a:t>Measures</a:t>
            </a:r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914400" y="2971800"/>
            <a:ext cx="3733800" cy="400110"/>
          </a:xfrm>
          <a:prstGeom prst="rect">
            <a:avLst/>
          </a:prstGeom>
          <a:solidFill>
            <a:srgbClr val="D1ED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CHANGES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752600" y="0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For the Collaborative</a:t>
            </a:r>
            <a:endParaRPr lang="en-US" sz="3200" dirty="0">
              <a:latin typeface="+mj-lt"/>
            </a:endParaRPr>
          </a:p>
        </p:txBody>
      </p:sp>
      <p:sp>
        <p:nvSpPr>
          <p:cNvPr id="30" name="Rectangular Callout 29"/>
          <p:cNvSpPr/>
          <p:nvPr/>
        </p:nvSpPr>
        <p:spPr bwMode="auto">
          <a:xfrm>
            <a:off x="4724400" y="2514600"/>
            <a:ext cx="2971800" cy="609600"/>
          </a:xfrm>
          <a:prstGeom prst="wedgeRectCallout">
            <a:avLst>
              <a:gd name="adj1" fmla="val -19276"/>
              <a:gd name="adj2" fmla="val 50008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600" dirty="0" smtClean="0">
                <a:latin typeface="Times New Roman" pitchFamily="18" charset="0"/>
              </a:rPr>
              <a:t>What can we try that might help us improvement?</a:t>
            </a:r>
            <a:endParaRPr lang="en-US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762000" y="838200"/>
            <a:ext cx="3790949" cy="5800725"/>
            <a:chOff x="507" y="756"/>
            <a:chExt cx="2388" cy="3414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872" y="2520"/>
              <a:ext cx="1647" cy="1650"/>
              <a:chOff x="780" y="2829"/>
              <a:chExt cx="1359" cy="1362"/>
            </a:xfrm>
          </p:grpSpPr>
          <p:sp>
            <p:nvSpPr>
              <p:cNvPr id="5137" name="AutoShape 7"/>
              <p:cNvSpPr>
                <a:spLocks noChangeAspect="1" noChangeArrowheads="1"/>
              </p:cNvSpPr>
              <p:nvPr/>
            </p:nvSpPr>
            <p:spPr bwMode="auto">
              <a:xfrm>
                <a:off x="844" y="2896"/>
                <a:ext cx="1232" cy="1232"/>
              </a:xfrm>
              <a:prstGeom prst="flowChartOr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8" name="AutoShape 8"/>
              <p:cNvSpPr>
                <a:spLocks noChangeAspect="1" noChangeArrowheads="1"/>
              </p:cNvSpPr>
              <p:nvPr/>
            </p:nvSpPr>
            <p:spPr bwMode="auto">
              <a:xfrm>
                <a:off x="780" y="2831"/>
                <a:ext cx="1359" cy="1359"/>
              </a:xfrm>
              <a:custGeom>
                <a:avLst/>
                <a:gdLst>
                  <a:gd name="T0" fmla="*/ 75 w 21600"/>
                  <a:gd name="T1" fmla="*/ 14 h 21600"/>
                  <a:gd name="T2" fmla="*/ 58 w 21600"/>
                  <a:gd name="T3" fmla="*/ 4 h 21600"/>
                  <a:gd name="T4" fmla="*/ 73 w 21600"/>
                  <a:gd name="T5" fmla="*/ 16 h 21600"/>
                  <a:gd name="T6" fmla="*/ 94 w 21600"/>
                  <a:gd name="T7" fmla="*/ 29 h 21600"/>
                  <a:gd name="T8" fmla="*/ 86 w 21600"/>
                  <a:gd name="T9" fmla="*/ 43 h 21600"/>
                  <a:gd name="T10" fmla="*/ 71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20576" y="8115"/>
                    </a:moveTo>
                    <a:cubicBezTo>
                      <a:pt x="19743" y="5082"/>
                      <a:pt x="17550" y="2608"/>
                      <a:pt x="14639" y="1417"/>
                    </a:cubicBezTo>
                    <a:lnTo>
                      <a:pt x="14890" y="804"/>
                    </a:lnTo>
                    <a:cubicBezTo>
                      <a:pt x="17990" y="2073"/>
                      <a:pt x="20327" y="4709"/>
                      <a:pt x="21214" y="7939"/>
                    </a:cubicBezTo>
                    <a:lnTo>
                      <a:pt x="23818" y="7224"/>
                    </a:lnTo>
                    <a:lnTo>
                      <a:pt x="21698" y="10950"/>
                    </a:lnTo>
                    <a:lnTo>
                      <a:pt x="17972" y="8830"/>
                    </a:lnTo>
                    <a:lnTo>
                      <a:pt x="20576" y="811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78 w 21600"/>
                  <a:gd name="T1" fmla="*/ 67 h 21600"/>
                  <a:gd name="T2" fmla="*/ 84 w 21600"/>
                  <a:gd name="T3" fmla="*/ 49 h 21600"/>
                  <a:gd name="T4" fmla="*/ 76 w 21600"/>
                  <a:gd name="T5" fmla="*/ 65 h 21600"/>
                  <a:gd name="T6" fmla="*/ 70 w 21600"/>
                  <a:gd name="T7" fmla="*/ 89 h 21600"/>
                  <a:gd name="T8" fmla="*/ 53 w 21600"/>
                  <a:gd name="T9" fmla="*/ 85 h 21600"/>
                  <a:gd name="T10" fmla="*/ 58 w 21600"/>
                  <a:gd name="T11" fmla="*/ 6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909" y="19565"/>
                    </a:moveTo>
                    <a:cubicBezTo>
                      <a:pt x="18534" y="18035"/>
                      <a:pt x="20335" y="15408"/>
                      <a:pt x="20817" y="12408"/>
                    </a:cubicBezTo>
                    <a:lnTo>
                      <a:pt x="21463" y="12512"/>
                    </a:lnTo>
                    <a:cubicBezTo>
                      <a:pt x="20950" y="15705"/>
                      <a:pt x="19033" y="18501"/>
                      <a:pt x="16239" y="20130"/>
                    </a:cubicBezTo>
                    <a:lnTo>
                      <a:pt x="17598" y="22463"/>
                    </a:lnTo>
                    <a:lnTo>
                      <a:pt x="13459" y="21372"/>
                    </a:lnTo>
                    <a:lnTo>
                      <a:pt x="14549" y="17232"/>
                    </a:lnTo>
                    <a:lnTo>
                      <a:pt x="15909" y="1956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780" y="2829"/>
                <a:ext cx="1359" cy="1359"/>
              </a:xfrm>
              <a:custGeom>
                <a:avLst/>
                <a:gdLst>
                  <a:gd name="T0" fmla="*/ 16 w 21600"/>
                  <a:gd name="T1" fmla="*/ 76 h 21600"/>
                  <a:gd name="T2" fmla="*/ 36 w 21600"/>
                  <a:gd name="T3" fmla="*/ 84 h 21600"/>
                  <a:gd name="T4" fmla="*/ 18 w 21600"/>
                  <a:gd name="T5" fmla="*/ 74 h 21600"/>
                  <a:gd name="T6" fmla="*/ -7 w 21600"/>
                  <a:gd name="T7" fmla="*/ 62 h 21600"/>
                  <a:gd name="T8" fmla="*/ 0 w 21600"/>
                  <a:gd name="T9" fmla="*/ 47 h 21600"/>
                  <a:gd name="T10" fmla="*/ 15 w 21600"/>
                  <a:gd name="T11" fmla="*/ 54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319" y="14510"/>
                    </a:moveTo>
                    <a:cubicBezTo>
                      <a:pt x="2639" y="17883"/>
                      <a:pt x="5652" y="20301"/>
                      <a:pt x="9231" y="20859"/>
                    </a:cubicBezTo>
                    <a:lnTo>
                      <a:pt x="9136" y="21471"/>
                    </a:lnTo>
                    <a:cubicBezTo>
                      <a:pt x="5339" y="20879"/>
                      <a:pt x="2143" y="18314"/>
                      <a:pt x="742" y="14736"/>
                    </a:cubicBezTo>
                    <a:lnTo>
                      <a:pt x="-1772" y="15720"/>
                    </a:lnTo>
                    <a:lnTo>
                      <a:pt x="-67" y="11820"/>
                    </a:lnTo>
                    <a:lnTo>
                      <a:pt x="3833" y="13526"/>
                    </a:lnTo>
                    <a:lnTo>
                      <a:pt x="1319" y="14510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6 w 21600"/>
                  <a:gd name="T1" fmla="*/ 20 h 21600"/>
                  <a:gd name="T2" fmla="*/ 2 w 21600"/>
                  <a:gd name="T3" fmla="*/ 37 h 21600"/>
                  <a:gd name="T4" fmla="*/ 8 w 21600"/>
                  <a:gd name="T5" fmla="*/ 22 h 21600"/>
                  <a:gd name="T6" fmla="*/ 13 w 21600"/>
                  <a:gd name="T7" fmla="*/ -1 h 21600"/>
                  <a:gd name="T8" fmla="*/ 29 w 21600"/>
                  <a:gd name="T9" fmla="*/ 2 h 21600"/>
                  <a:gd name="T10" fmla="*/ 26 w 21600"/>
                  <a:gd name="T11" fmla="*/ 1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5070" y="2416"/>
                    </a:moveTo>
                    <a:cubicBezTo>
                      <a:pt x="2679" y="4049"/>
                      <a:pt x="1099" y="6626"/>
                      <a:pt x="728" y="9498"/>
                    </a:cubicBezTo>
                    <a:lnTo>
                      <a:pt x="89" y="9415"/>
                    </a:lnTo>
                    <a:cubicBezTo>
                      <a:pt x="483" y="6361"/>
                      <a:pt x="2163" y="3621"/>
                      <a:pt x="4706" y="1883"/>
                    </a:cubicBezTo>
                    <a:lnTo>
                      <a:pt x="3182" y="-346"/>
                    </a:lnTo>
                    <a:lnTo>
                      <a:pt x="7383" y="443"/>
                    </a:lnTo>
                    <a:lnTo>
                      <a:pt x="6593" y="4645"/>
                    </a:lnTo>
                    <a:lnTo>
                      <a:pt x="5070" y="2416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890" y="3580"/>
                <a:ext cx="593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Study</a:t>
                </a:r>
                <a:endParaRPr lang="en-US" sz="2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5143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58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Do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4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17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Plan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5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981" y="3170"/>
                <a:ext cx="411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Act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507" y="756"/>
              <a:ext cx="2388" cy="1822"/>
              <a:chOff x="507" y="756"/>
              <a:chExt cx="2388" cy="1822"/>
            </a:xfrm>
          </p:grpSpPr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507" y="756"/>
                <a:ext cx="2388" cy="1500"/>
                <a:chOff x="507" y="756"/>
                <a:chExt cx="2388" cy="1500"/>
              </a:xfrm>
            </p:grpSpPr>
            <p:sp>
              <p:nvSpPr>
                <p:cNvPr id="5133" name="Rectangle 18"/>
                <p:cNvSpPr>
                  <a:spLocks noChangeArrowheads="1"/>
                </p:cNvSpPr>
                <p:nvPr/>
              </p:nvSpPr>
              <p:spPr bwMode="auto">
                <a:xfrm>
                  <a:off x="507" y="756"/>
                  <a:ext cx="2381" cy="15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07" y="756"/>
                  <a:ext cx="2388" cy="199"/>
                </a:xfrm>
                <a:prstGeom prst="rect">
                  <a:avLst/>
                </a:prstGeom>
                <a:solidFill>
                  <a:srgbClr val="A7D3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 algn="ctr"/>
                  <a:r>
                    <a:rPr lang="en-US" sz="1600" dirty="0" smtClean="0"/>
                    <a:t>AIM</a:t>
                  </a:r>
                  <a:endParaRPr lang="en-US" sz="1600" dirty="0"/>
                </a:p>
              </p:txBody>
            </p:sp>
            <p:sp>
              <p:nvSpPr>
                <p:cNvPr id="513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07" y="980"/>
                  <a:ext cx="2388" cy="199"/>
                </a:xfrm>
                <a:prstGeom prst="rect">
                  <a:avLst/>
                </a:prstGeom>
                <a:solidFill>
                  <a:srgbClr val="B7E4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 algn="ctr"/>
                  <a:r>
                    <a:rPr lang="en-US" sz="1600" dirty="0" smtClean="0"/>
                    <a:t>MEASURES</a:t>
                  </a:r>
                  <a:endParaRPr lang="en-US" sz="1600" dirty="0"/>
                </a:p>
              </p:txBody>
            </p:sp>
            <p:sp>
              <p:nvSpPr>
                <p:cNvPr id="513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07" y="1204"/>
                  <a:ext cx="2388" cy="1033"/>
                </a:xfrm>
                <a:prstGeom prst="rect">
                  <a:avLst/>
                </a:prstGeom>
                <a:solidFill>
                  <a:srgbClr val="D1ED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 algn="ctr"/>
                  <a:r>
                    <a:rPr lang="en-US" dirty="0" smtClean="0"/>
                    <a:t>Training in QI, Engagement and Innovation.</a:t>
                  </a:r>
                </a:p>
                <a:p>
                  <a:r>
                    <a:rPr lang="en-US" dirty="0" smtClean="0"/>
                    <a:t>Create opportunities for shared learning</a:t>
                  </a:r>
                </a:p>
                <a:p>
                  <a:pPr algn="ctr"/>
                  <a:r>
                    <a:rPr lang="en-US" dirty="0" smtClean="0"/>
                    <a:t> 3 Statewide Learning Sessions</a:t>
                  </a:r>
                </a:p>
                <a:p>
                  <a:pPr algn="ctr"/>
                  <a:r>
                    <a:rPr lang="en-US" dirty="0" smtClean="0"/>
                    <a:t>1 set of Regional Workshops</a:t>
                  </a:r>
                </a:p>
                <a:p>
                  <a:pPr algn="ctr"/>
                  <a:r>
                    <a:rPr lang="en-US" dirty="0" smtClean="0"/>
                    <a:t>Conference Calls</a:t>
                  </a:r>
                </a:p>
                <a:p>
                  <a:r>
                    <a:rPr lang="en-US" dirty="0" smtClean="0"/>
                    <a:t>Data tracking system</a:t>
                  </a:r>
                  <a:endParaRPr lang="en-US" dirty="0"/>
                </a:p>
              </p:txBody>
            </p:sp>
          </p:grpSp>
          <p:grpSp>
            <p:nvGrpSpPr>
              <p:cNvPr id="6" name="Group 22"/>
              <p:cNvGrpSpPr>
                <a:grpSpLocks noChangeAspect="1"/>
              </p:cNvGrpSpPr>
              <p:nvPr/>
            </p:nvGrpSpPr>
            <p:grpSpPr bwMode="auto">
              <a:xfrm>
                <a:off x="1424" y="2288"/>
                <a:ext cx="536" cy="290"/>
                <a:chOff x="1536" y="2352"/>
                <a:chExt cx="484" cy="262"/>
              </a:xfrm>
            </p:grpSpPr>
            <p:sp>
              <p:nvSpPr>
                <p:cNvPr id="5131" name="AutoShap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2" name="AutoShape 24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1536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495800" y="914400"/>
            <a:ext cx="16002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800" dirty="0"/>
          </a:p>
          <a:p>
            <a:endParaRPr lang="en-US" dirty="0" smtClean="0"/>
          </a:p>
          <a:p>
            <a:r>
              <a:rPr lang="en-US" sz="2800" b="1" dirty="0" smtClean="0"/>
              <a:t>Changes</a:t>
            </a:r>
            <a:endParaRPr lang="en-US" sz="2800" dirty="0"/>
          </a:p>
        </p:txBody>
      </p: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5715000" y="5638800"/>
            <a:ext cx="320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/>
              <a:t>*2001 Associates in Process Improvement </a:t>
            </a: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4572000" y="2057400"/>
            <a:ext cx="3048000" cy="685800"/>
          </a:xfrm>
          <a:prstGeom prst="wedgeRectCallout">
            <a:avLst>
              <a:gd name="adj1" fmla="val -19276"/>
              <a:gd name="adj2" fmla="val 50008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dirty="0" smtClean="0">
                <a:latin typeface="Times New Roman" pitchFamily="18" charset="0"/>
              </a:rPr>
              <a:t>What can we try that might lead to improvement </a:t>
            </a:r>
          </a:p>
          <a:p>
            <a:pPr>
              <a:defRPr/>
            </a:pPr>
            <a:endParaRPr lang="en-US" dirty="0"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6400" y="152400"/>
            <a:ext cx="487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For the Collaborative</a:t>
            </a:r>
            <a:endParaRPr lang="en-US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838200" y="838200"/>
            <a:ext cx="4419599" cy="5781675"/>
            <a:chOff x="507" y="756"/>
            <a:chExt cx="2381" cy="3414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872" y="2520"/>
              <a:ext cx="1647" cy="1650"/>
              <a:chOff x="780" y="2829"/>
              <a:chExt cx="1359" cy="1362"/>
            </a:xfrm>
          </p:grpSpPr>
          <p:sp>
            <p:nvSpPr>
              <p:cNvPr id="5137" name="AutoShape 7"/>
              <p:cNvSpPr>
                <a:spLocks noChangeAspect="1" noChangeArrowheads="1"/>
              </p:cNvSpPr>
              <p:nvPr/>
            </p:nvSpPr>
            <p:spPr bwMode="auto">
              <a:xfrm>
                <a:off x="844" y="2896"/>
                <a:ext cx="1232" cy="1232"/>
              </a:xfrm>
              <a:prstGeom prst="flowChartOr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8" name="AutoShape 8"/>
              <p:cNvSpPr>
                <a:spLocks noChangeAspect="1" noChangeArrowheads="1"/>
              </p:cNvSpPr>
              <p:nvPr/>
            </p:nvSpPr>
            <p:spPr bwMode="auto">
              <a:xfrm>
                <a:off x="780" y="2831"/>
                <a:ext cx="1359" cy="1359"/>
              </a:xfrm>
              <a:custGeom>
                <a:avLst/>
                <a:gdLst>
                  <a:gd name="T0" fmla="*/ 75 w 21600"/>
                  <a:gd name="T1" fmla="*/ 14 h 21600"/>
                  <a:gd name="T2" fmla="*/ 58 w 21600"/>
                  <a:gd name="T3" fmla="*/ 4 h 21600"/>
                  <a:gd name="T4" fmla="*/ 73 w 21600"/>
                  <a:gd name="T5" fmla="*/ 16 h 21600"/>
                  <a:gd name="T6" fmla="*/ 94 w 21600"/>
                  <a:gd name="T7" fmla="*/ 29 h 21600"/>
                  <a:gd name="T8" fmla="*/ 86 w 21600"/>
                  <a:gd name="T9" fmla="*/ 43 h 21600"/>
                  <a:gd name="T10" fmla="*/ 71 w 21600"/>
                  <a:gd name="T11" fmla="*/ 35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20576" y="8115"/>
                    </a:moveTo>
                    <a:cubicBezTo>
                      <a:pt x="19743" y="5082"/>
                      <a:pt x="17550" y="2608"/>
                      <a:pt x="14639" y="1417"/>
                    </a:cubicBezTo>
                    <a:lnTo>
                      <a:pt x="14890" y="804"/>
                    </a:lnTo>
                    <a:cubicBezTo>
                      <a:pt x="17990" y="2073"/>
                      <a:pt x="20327" y="4709"/>
                      <a:pt x="21214" y="7939"/>
                    </a:cubicBezTo>
                    <a:lnTo>
                      <a:pt x="23818" y="7224"/>
                    </a:lnTo>
                    <a:lnTo>
                      <a:pt x="21698" y="10950"/>
                    </a:lnTo>
                    <a:lnTo>
                      <a:pt x="17972" y="8830"/>
                    </a:lnTo>
                    <a:lnTo>
                      <a:pt x="20576" y="811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78 w 21600"/>
                  <a:gd name="T1" fmla="*/ 67 h 21600"/>
                  <a:gd name="T2" fmla="*/ 84 w 21600"/>
                  <a:gd name="T3" fmla="*/ 49 h 21600"/>
                  <a:gd name="T4" fmla="*/ 76 w 21600"/>
                  <a:gd name="T5" fmla="*/ 65 h 21600"/>
                  <a:gd name="T6" fmla="*/ 70 w 21600"/>
                  <a:gd name="T7" fmla="*/ 89 h 21600"/>
                  <a:gd name="T8" fmla="*/ 53 w 21600"/>
                  <a:gd name="T9" fmla="*/ 85 h 21600"/>
                  <a:gd name="T10" fmla="*/ 58 w 21600"/>
                  <a:gd name="T11" fmla="*/ 6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909" y="19565"/>
                    </a:moveTo>
                    <a:cubicBezTo>
                      <a:pt x="18534" y="18035"/>
                      <a:pt x="20335" y="15408"/>
                      <a:pt x="20817" y="12408"/>
                    </a:cubicBezTo>
                    <a:lnTo>
                      <a:pt x="21463" y="12512"/>
                    </a:lnTo>
                    <a:cubicBezTo>
                      <a:pt x="20950" y="15705"/>
                      <a:pt x="19033" y="18501"/>
                      <a:pt x="16239" y="20130"/>
                    </a:cubicBezTo>
                    <a:lnTo>
                      <a:pt x="17598" y="22463"/>
                    </a:lnTo>
                    <a:lnTo>
                      <a:pt x="13459" y="21372"/>
                    </a:lnTo>
                    <a:lnTo>
                      <a:pt x="14549" y="17232"/>
                    </a:lnTo>
                    <a:lnTo>
                      <a:pt x="15909" y="19565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780" y="2829"/>
                <a:ext cx="1359" cy="1359"/>
              </a:xfrm>
              <a:custGeom>
                <a:avLst/>
                <a:gdLst>
                  <a:gd name="T0" fmla="*/ 16 w 21600"/>
                  <a:gd name="T1" fmla="*/ 76 h 21600"/>
                  <a:gd name="T2" fmla="*/ 36 w 21600"/>
                  <a:gd name="T3" fmla="*/ 84 h 21600"/>
                  <a:gd name="T4" fmla="*/ 18 w 21600"/>
                  <a:gd name="T5" fmla="*/ 74 h 21600"/>
                  <a:gd name="T6" fmla="*/ -7 w 21600"/>
                  <a:gd name="T7" fmla="*/ 62 h 21600"/>
                  <a:gd name="T8" fmla="*/ 0 w 21600"/>
                  <a:gd name="T9" fmla="*/ 47 h 21600"/>
                  <a:gd name="T10" fmla="*/ 15 w 21600"/>
                  <a:gd name="T11" fmla="*/ 54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319" y="14510"/>
                    </a:moveTo>
                    <a:cubicBezTo>
                      <a:pt x="2639" y="17883"/>
                      <a:pt x="5652" y="20301"/>
                      <a:pt x="9231" y="20859"/>
                    </a:cubicBezTo>
                    <a:lnTo>
                      <a:pt x="9136" y="21471"/>
                    </a:lnTo>
                    <a:cubicBezTo>
                      <a:pt x="5339" y="20879"/>
                      <a:pt x="2143" y="18314"/>
                      <a:pt x="742" y="14736"/>
                    </a:cubicBezTo>
                    <a:lnTo>
                      <a:pt x="-1772" y="15720"/>
                    </a:lnTo>
                    <a:lnTo>
                      <a:pt x="-67" y="11820"/>
                    </a:lnTo>
                    <a:lnTo>
                      <a:pt x="3833" y="13526"/>
                    </a:lnTo>
                    <a:lnTo>
                      <a:pt x="1319" y="14510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780" y="2832"/>
                <a:ext cx="1359" cy="1359"/>
              </a:xfrm>
              <a:custGeom>
                <a:avLst/>
                <a:gdLst>
                  <a:gd name="T0" fmla="*/ 6 w 21600"/>
                  <a:gd name="T1" fmla="*/ 20 h 21600"/>
                  <a:gd name="T2" fmla="*/ 2 w 21600"/>
                  <a:gd name="T3" fmla="*/ 37 h 21600"/>
                  <a:gd name="T4" fmla="*/ 8 w 21600"/>
                  <a:gd name="T5" fmla="*/ 22 h 21600"/>
                  <a:gd name="T6" fmla="*/ 13 w 21600"/>
                  <a:gd name="T7" fmla="*/ -1 h 21600"/>
                  <a:gd name="T8" fmla="*/ 29 w 21600"/>
                  <a:gd name="T9" fmla="*/ 2 h 21600"/>
                  <a:gd name="T10" fmla="*/ 26 w 21600"/>
                  <a:gd name="T11" fmla="*/ 18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63 h 21600"/>
                  <a:gd name="T20" fmla="*/ 18437 w 21600"/>
                  <a:gd name="T21" fmla="*/ 1843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5070" y="2416"/>
                    </a:moveTo>
                    <a:cubicBezTo>
                      <a:pt x="2679" y="4049"/>
                      <a:pt x="1099" y="6626"/>
                      <a:pt x="728" y="9498"/>
                    </a:cubicBezTo>
                    <a:lnTo>
                      <a:pt x="89" y="9415"/>
                    </a:lnTo>
                    <a:cubicBezTo>
                      <a:pt x="483" y="6361"/>
                      <a:pt x="2163" y="3621"/>
                      <a:pt x="4706" y="1883"/>
                    </a:cubicBezTo>
                    <a:lnTo>
                      <a:pt x="3182" y="-346"/>
                    </a:lnTo>
                    <a:lnTo>
                      <a:pt x="7383" y="443"/>
                    </a:lnTo>
                    <a:lnTo>
                      <a:pt x="6593" y="4645"/>
                    </a:lnTo>
                    <a:lnTo>
                      <a:pt x="5070" y="2416"/>
                    </a:lnTo>
                    <a:close/>
                  </a:path>
                </a:pathLst>
              </a:custGeom>
              <a:solidFill>
                <a:schemeClr val="tx2">
                  <a:alpha val="79999"/>
                </a:schemeClr>
              </a:solidFill>
              <a:ln w="1587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890" y="3580"/>
                <a:ext cx="593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Study</a:t>
                </a:r>
                <a:endParaRPr lang="en-US" sz="2000" b="1">
                  <a:solidFill>
                    <a:srgbClr val="660033"/>
                  </a:solidFill>
                </a:endParaRPr>
              </a:p>
            </p:txBody>
          </p:sp>
          <p:sp>
            <p:nvSpPr>
              <p:cNvPr id="5143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58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Do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4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1483" y="3170"/>
                <a:ext cx="502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Plan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  <p:sp>
            <p:nvSpPr>
              <p:cNvPr id="5145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981" y="3170"/>
                <a:ext cx="411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5720" rIns="4572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solidFill>
                      <a:srgbClr val="660033"/>
                    </a:solidFill>
                  </a:rPr>
                  <a:t>Act</a:t>
                </a:r>
                <a:endParaRPr lang="en-US" sz="2000">
                  <a:solidFill>
                    <a:srgbClr val="660033"/>
                  </a:solidFill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507" y="756"/>
              <a:ext cx="2381" cy="1822"/>
              <a:chOff x="507" y="756"/>
              <a:chExt cx="2381" cy="1822"/>
            </a:xfrm>
          </p:grpSpPr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507" y="756"/>
                <a:ext cx="2381" cy="1500"/>
                <a:chOff x="507" y="756"/>
                <a:chExt cx="2381" cy="1500"/>
              </a:xfrm>
            </p:grpSpPr>
            <p:sp>
              <p:nvSpPr>
                <p:cNvPr id="5133" name="Rectangle 18"/>
                <p:cNvSpPr>
                  <a:spLocks noChangeArrowheads="1"/>
                </p:cNvSpPr>
                <p:nvPr/>
              </p:nvSpPr>
              <p:spPr bwMode="auto">
                <a:xfrm>
                  <a:off x="507" y="756"/>
                  <a:ext cx="2381" cy="15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43" y="756"/>
                  <a:ext cx="2292" cy="363"/>
                </a:xfrm>
                <a:prstGeom prst="rect">
                  <a:avLst/>
                </a:prstGeom>
                <a:solidFill>
                  <a:srgbClr val="A7D3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>
                    <a:buFont typeface="Monotype Sorts" pitchFamily="112" charset="2"/>
                    <a:buNone/>
                  </a:pPr>
                  <a:r>
                    <a:rPr lang="en-US" sz="1600" dirty="0" smtClean="0"/>
                    <a:t>100 percent of CDI patients will be on appropriate precautions (hand hygiene, gloves, </a:t>
                  </a:r>
                  <a:r>
                    <a:rPr lang="en-US" dirty="0" smtClean="0"/>
                    <a:t>gowns, etc)</a:t>
                  </a:r>
                </a:p>
              </p:txBody>
            </p:sp>
            <p:sp>
              <p:nvSpPr>
                <p:cNvPr id="513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43" y="1122"/>
                  <a:ext cx="2293" cy="527"/>
                </a:xfrm>
                <a:prstGeom prst="rect">
                  <a:avLst/>
                </a:prstGeom>
                <a:solidFill>
                  <a:srgbClr val="B7E4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 lIns="45720" rIns="45720">
                  <a:spAutoFit/>
                </a:bodyPr>
                <a:lstStyle/>
                <a:p>
                  <a:pPr>
                    <a:buFont typeface="Arial" pitchFamily="34" charset="0"/>
                    <a:buChar char="•"/>
                  </a:pPr>
                  <a:r>
                    <a:rPr lang="en-US" dirty="0" smtClean="0"/>
                    <a:t> </a:t>
                  </a:r>
                  <a:r>
                    <a:rPr lang="en-US" sz="1600" dirty="0" smtClean="0"/>
                    <a:t>% of CDI patient rooms with precaution signage</a:t>
                  </a:r>
                </a:p>
                <a:p>
                  <a:pPr>
                    <a:buFont typeface="Arial" pitchFamily="34" charset="0"/>
                    <a:buChar char="•"/>
                  </a:pPr>
                  <a:r>
                    <a:rPr lang="en-US" sz="1600" dirty="0" smtClean="0"/>
                    <a:t>% of staff donning gowns and gloves before entering</a:t>
                  </a:r>
                </a:p>
                <a:p>
                  <a:pPr>
                    <a:buFont typeface="Arial" pitchFamily="34" charset="0"/>
                    <a:buChar char="•"/>
                  </a:pPr>
                  <a:r>
                    <a:rPr lang="en-US" sz="1600" dirty="0" smtClean="0"/>
                    <a:t>% of  staff washing with soap and water  </a:t>
                  </a:r>
                  <a:endParaRPr lang="en-US" sz="1600" dirty="0"/>
                </a:p>
              </p:txBody>
            </p:sp>
          </p:grpSp>
          <p:grpSp>
            <p:nvGrpSpPr>
              <p:cNvPr id="6" name="Group 22"/>
              <p:cNvGrpSpPr>
                <a:grpSpLocks noChangeAspect="1"/>
              </p:cNvGrpSpPr>
              <p:nvPr/>
            </p:nvGrpSpPr>
            <p:grpSpPr bwMode="auto">
              <a:xfrm>
                <a:off x="1424" y="2288"/>
                <a:ext cx="536" cy="290"/>
                <a:chOff x="1536" y="2352"/>
                <a:chExt cx="484" cy="262"/>
              </a:xfrm>
            </p:grpSpPr>
            <p:sp>
              <p:nvSpPr>
                <p:cNvPr id="5131" name="AutoShap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1824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2" name="AutoShape 24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1536" y="2352"/>
                  <a:ext cx="196" cy="262"/>
                </a:xfrm>
                <a:prstGeom prst="downArrow">
                  <a:avLst>
                    <a:gd name="adj1" fmla="val 50000"/>
                    <a:gd name="adj2" fmla="val 33418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5715000" y="5638800"/>
            <a:ext cx="320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/>
              <a:t>*2001 Associates in Process Improvement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57800" y="914400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Aim</a:t>
            </a:r>
            <a:endParaRPr lang="en-US" sz="2400" dirty="0" smtClean="0"/>
          </a:p>
        </p:txBody>
      </p:sp>
      <p:sp>
        <p:nvSpPr>
          <p:cNvPr id="29" name="Rectangle 28"/>
          <p:cNvSpPr/>
          <p:nvPr/>
        </p:nvSpPr>
        <p:spPr>
          <a:xfrm>
            <a:off x="5257800" y="1447800"/>
            <a:ext cx="162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</a:t>
            </a:r>
          </a:p>
          <a:p>
            <a:r>
              <a:rPr lang="en-US" sz="2400" b="1" dirty="0" smtClean="0"/>
              <a:t>Measures</a:t>
            </a:r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914400" y="2362200"/>
            <a:ext cx="4267200" cy="1077218"/>
          </a:xfrm>
          <a:prstGeom prst="rect">
            <a:avLst/>
          </a:prstGeom>
          <a:solidFill>
            <a:srgbClr val="D1ED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45720" rIns="4572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Engage staff in the improvement process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Understand barriers to good practice and come up with ideas for change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Share results with staff on units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5334000" y="2362200"/>
            <a:ext cx="162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</a:t>
            </a:r>
          </a:p>
          <a:p>
            <a:r>
              <a:rPr lang="en-US" sz="2400" b="1" dirty="0" smtClean="0"/>
              <a:t>Changes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76400" y="152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Example for a Hospital Team</a:t>
            </a:r>
            <a:endParaRPr lang="en-US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 noChangeAspect="1"/>
          </p:cNvGrpSpPr>
          <p:nvPr/>
        </p:nvGrpSpPr>
        <p:grpSpPr bwMode="auto">
          <a:xfrm>
            <a:off x="381000" y="1828800"/>
            <a:ext cx="4267200" cy="4114800"/>
            <a:chOff x="780" y="2829"/>
            <a:chExt cx="1359" cy="1362"/>
          </a:xfrm>
        </p:grpSpPr>
        <p:sp>
          <p:nvSpPr>
            <p:cNvPr id="5137" name="AutoShape 7"/>
            <p:cNvSpPr>
              <a:spLocks noChangeAspect="1" noChangeArrowheads="1"/>
            </p:cNvSpPr>
            <p:nvPr/>
          </p:nvSpPr>
          <p:spPr bwMode="auto">
            <a:xfrm>
              <a:off x="844" y="2896"/>
              <a:ext cx="1232" cy="1232"/>
            </a:xfrm>
            <a:prstGeom prst="flowChartOr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AutoShape 8"/>
            <p:cNvSpPr>
              <a:spLocks noChangeAspect="1" noChangeArrowheads="1"/>
            </p:cNvSpPr>
            <p:nvPr/>
          </p:nvSpPr>
          <p:spPr bwMode="auto">
            <a:xfrm>
              <a:off x="780" y="2831"/>
              <a:ext cx="1359" cy="1359"/>
            </a:xfrm>
            <a:custGeom>
              <a:avLst/>
              <a:gdLst>
                <a:gd name="T0" fmla="*/ 75 w 21600"/>
                <a:gd name="T1" fmla="*/ 14 h 21600"/>
                <a:gd name="T2" fmla="*/ 58 w 21600"/>
                <a:gd name="T3" fmla="*/ 4 h 21600"/>
                <a:gd name="T4" fmla="*/ 73 w 21600"/>
                <a:gd name="T5" fmla="*/ 16 h 21600"/>
                <a:gd name="T6" fmla="*/ 94 w 21600"/>
                <a:gd name="T7" fmla="*/ 29 h 21600"/>
                <a:gd name="T8" fmla="*/ 86 w 21600"/>
                <a:gd name="T9" fmla="*/ 43 h 21600"/>
                <a:gd name="T10" fmla="*/ 71 w 21600"/>
                <a:gd name="T11" fmla="*/ 3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0576" y="8115"/>
                  </a:moveTo>
                  <a:cubicBezTo>
                    <a:pt x="19743" y="5082"/>
                    <a:pt x="17550" y="2608"/>
                    <a:pt x="14639" y="1417"/>
                  </a:cubicBezTo>
                  <a:lnTo>
                    <a:pt x="14890" y="804"/>
                  </a:lnTo>
                  <a:cubicBezTo>
                    <a:pt x="17990" y="2073"/>
                    <a:pt x="20327" y="4709"/>
                    <a:pt x="21214" y="7939"/>
                  </a:cubicBezTo>
                  <a:lnTo>
                    <a:pt x="23818" y="7224"/>
                  </a:lnTo>
                  <a:lnTo>
                    <a:pt x="21698" y="10950"/>
                  </a:lnTo>
                  <a:lnTo>
                    <a:pt x="17972" y="8830"/>
                  </a:lnTo>
                  <a:lnTo>
                    <a:pt x="20576" y="8115"/>
                  </a:lnTo>
                  <a:close/>
                </a:path>
              </a:pathLst>
            </a:custGeom>
            <a:solidFill>
              <a:schemeClr val="tx2">
                <a:alpha val="79999"/>
              </a:schemeClr>
            </a:solidFill>
            <a:ln w="1587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9" name="AutoShape 9"/>
            <p:cNvSpPr>
              <a:spLocks noChangeAspect="1" noChangeArrowheads="1"/>
            </p:cNvSpPr>
            <p:nvPr/>
          </p:nvSpPr>
          <p:spPr bwMode="auto">
            <a:xfrm>
              <a:off x="780" y="2832"/>
              <a:ext cx="1359" cy="1359"/>
            </a:xfrm>
            <a:custGeom>
              <a:avLst/>
              <a:gdLst>
                <a:gd name="T0" fmla="*/ 78 w 21600"/>
                <a:gd name="T1" fmla="*/ 67 h 21600"/>
                <a:gd name="T2" fmla="*/ 84 w 21600"/>
                <a:gd name="T3" fmla="*/ 49 h 21600"/>
                <a:gd name="T4" fmla="*/ 76 w 21600"/>
                <a:gd name="T5" fmla="*/ 65 h 21600"/>
                <a:gd name="T6" fmla="*/ 70 w 21600"/>
                <a:gd name="T7" fmla="*/ 89 h 21600"/>
                <a:gd name="T8" fmla="*/ 53 w 21600"/>
                <a:gd name="T9" fmla="*/ 85 h 21600"/>
                <a:gd name="T10" fmla="*/ 58 w 21600"/>
                <a:gd name="T11" fmla="*/ 6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09" y="19565"/>
                  </a:moveTo>
                  <a:cubicBezTo>
                    <a:pt x="18534" y="18035"/>
                    <a:pt x="20335" y="15408"/>
                    <a:pt x="20817" y="12408"/>
                  </a:cubicBezTo>
                  <a:lnTo>
                    <a:pt x="21463" y="12512"/>
                  </a:lnTo>
                  <a:cubicBezTo>
                    <a:pt x="20950" y="15705"/>
                    <a:pt x="19033" y="18501"/>
                    <a:pt x="16239" y="20130"/>
                  </a:cubicBezTo>
                  <a:lnTo>
                    <a:pt x="17598" y="22463"/>
                  </a:lnTo>
                  <a:lnTo>
                    <a:pt x="13459" y="21372"/>
                  </a:lnTo>
                  <a:lnTo>
                    <a:pt x="14549" y="17232"/>
                  </a:lnTo>
                  <a:lnTo>
                    <a:pt x="15909" y="19565"/>
                  </a:lnTo>
                  <a:close/>
                </a:path>
              </a:pathLst>
            </a:custGeom>
            <a:solidFill>
              <a:schemeClr val="tx2">
                <a:alpha val="79999"/>
              </a:schemeClr>
            </a:solidFill>
            <a:ln w="1587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AutoShape 10"/>
            <p:cNvSpPr>
              <a:spLocks noChangeAspect="1" noChangeArrowheads="1"/>
            </p:cNvSpPr>
            <p:nvPr/>
          </p:nvSpPr>
          <p:spPr bwMode="auto">
            <a:xfrm>
              <a:off x="780" y="2829"/>
              <a:ext cx="1359" cy="1359"/>
            </a:xfrm>
            <a:custGeom>
              <a:avLst/>
              <a:gdLst>
                <a:gd name="T0" fmla="*/ 16 w 21600"/>
                <a:gd name="T1" fmla="*/ 76 h 21600"/>
                <a:gd name="T2" fmla="*/ 36 w 21600"/>
                <a:gd name="T3" fmla="*/ 84 h 21600"/>
                <a:gd name="T4" fmla="*/ 18 w 21600"/>
                <a:gd name="T5" fmla="*/ 74 h 21600"/>
                <a:gd name="T6" fmla="*/ -7 w 21600"/>
                <a:gd name="T7" fmla="*/ 62 h 21600"/>
                <a:gd name="T8" fmla="*/ 0 w 21600"/>
                <a:gd name="T9" fmla="*/ 47 h 21600"/>
                <a:gd name="T10" fmla="*/ 15 w 21600"/>
                <a:gd name="T11" fmla="*/ 5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319" y="14510"/>
                  </a:moveTo>
                  <a:cubicBezTo>
                    <a:pt x="2639" y="17883"/>
                    <a:pt x="5652" y="20301"/>
                    <a:pt x="9231" y="20859"/>
                  </a:cubicBezTo>
                  <a:lnTo>
                    <a:pt x="9136" y="21471"/>
                  </a:lnTo>
                  <a:cubicBezTo>
                    <a:pt x="5339" y="20879"/>
                    <a:pt x="2143" y="18314"/>
                    <a:pt x="742" y="14736"/>
                  </a:cubicBezTo>
                  <a:lnTo>
                    <a:pt x="-1772" y="15720"/>
                  </a:lnTo>
                  <a:lnTo>
                    <a:pt x="-67" y="11820"/>
                  </a:lnTo>
                  <a:lnTo>
                    <a:pt x="3833" y="13526"/>
                  </a:lnTo>
                  <a:lnTo>
                    <a:pt x="1319" y="14510"/>
                  </a:lnTo>
                  <a:close/>
                </a:path>
              </a:pathLst>
            </a:custGeom>
            <a:solidFill>
              <a:schemeClr val="tx2">
                <a:alpha val="79999"/>
              </a:schemeClr>
            </a:solidFill>
            <a:ln w="1587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AutoShape 11"/>
            <p:cNvSpPr>
              <a:spLocks noChangeAspect="1" noChangeArrowheads="1"/>
            </p:cNvSpPr>
            <p:nvPr/>
          </p:nvSpPr>
          <p:spPr bwMode="auto">
            <a:xfrm>
              <a:off x="780" y="2832"/>
              <a:ext cx="1359" cy="1359"/>
            </a:xfrm>
            <a:custGeom>
              <a:avLst/>
              <a:gdLst>
                <a:gd name="T0" fmla="*/ 6 w 21600"/>
                <a:gd name="T1" fmla="*/ 20 h 21600"/>
                <a:gd name="T2" fmla="*/ 2 w 21600"/>
                <a:gd name="T3" fmla="*/ 37 h 21600"/>
                <a:gd name="T4" fmla="*/ 8 w 21600"/>
                <a:gd name="T5" fmla="*/ 22 h 21600"/>
                <a:gd name="T6" fmla="*/ 13 w 21600"/>
                <a:gd name="T7" fmla="*/ -1 h 21600"/>
                <a:gd name="T8" fmla="*/ 29 w 21600"/>
                <a:gd name="T9" fmla="*/ 2 h 21600"/>
                <a:gd name="T10" fmla="*/ 26 w 21600"/>
                <a:gd name="T11" fmla="*/ 1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5070" y="2416"/>
                  </a:moveTo>
                  <a:cubicBezTo>
                    <a:pt x="2679" y="4049"/>
                    <a:pt x="1099" y="6626"/>
                    <a:pt x="728" y="9498"/>
                  </a:cubicBezTo>
                  <a:lnTo>
                    <a:pt x="89" y="9415"/>
                  </a:lnTo>
                  <a:cubicBezTo>
                    <a:pt x="483" y="6361"/>
                    <a:pt x="2163" y="3621"/>
                    <a:pt x="4706" y="1883"/>
                  </a:cubicBezTo>
                  <a:lnTo>
                    <a:pt x="3182" y="-346"/>
                  </a:lnTo>
                  <a:lnTo>
                    <a:pt x="7383" y="443"/>
                  </a:lnTo>
                  <a:lnTo>
                    <a:pt x="6593" y="4645"/>
                  </a:lnTo>
                  <a:lnTo>
                    <a:pt x="5070" y="2416"/>
                  </a:lnTo>
                  <a:close/>
                </a:path>
              </a:pathLst>
            </a:custGeom>
            <a:solidFill>
              <a:schemeClr val="tx2">
                <a:alpha val="79999"/>
              </a:schemeClr>
            </a:solidFill>
            <a:ln w="1587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Text Box 12"/>
            <p:cNvSpPr txBox="1">
              <a:spLocks noChangeAspect="1" noChangeArrowheads="1"/>
            </p:cNvSpPr>
            <p:nvPr/>
          </p:nvSpPr>
          <p:spPr bwMode="auto">
            <a:xfrm>
              <a:off x="890" y="3580"/>
              <a:ext cx="593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660033"/>
                  </a:solidFill>
                </a:rPr>
                <a:t>Study</a:t>
              </a:r>
              <a:endParaRPr lang="en-US" sz="2000" b="1">
                <a:solidFill>
                  <a:srgbClr val="660033"/>
                </a:solidFill>
              </a:endParaRPr>
            </a:p>
          </p:txBody>
        </p:sp>
        <p:sp>
          <p:nvSpPr>
            <p:cNvPr id="5143" name="Text Box 13"/>
            <p:cNvSpPr txBox="1">
              <a:spLocks noChangeAspect="1" noChangeArrowheads="1"/>
            </p:cNvSpPr>
            <p:nvPr/>
          </p:nvSpPr>
          <p:spPr bwMode="auto">
            <a:xfrm>
              <a:off x="1483" y="3580"/>
              <a:ext cx="502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660033"/>
                  </a:solidFill>
                </a:rPr>
                <a:t>Do</a:t>
              </a:r>
              <a:endParaRPr lang="en-US" sz="2000">
                <a:solidFill>
                  <a:srgbClr val="660033"/>
                </a:solidFill>
              </a:endParaRPr>
            </a:p>
          </p:txBody>
        </p:sp>
        <p:sp>
          <p:nvSpPr>
            <p:cNvPr id="5144" name="Text Box 14"/>
            <p:cNvSpPr txBox="1">
              <a:spLocks noChangeAspect="1" noChangeArrowheads="1"/>
            </p:cNvSpPr>
            <p:nvPr/>
          </p:nvSpPr>
          <p:spPr bwMode="auto">
            <a:xfrm>
              <a:off x="1483" y="3170"/>
              <a:ext cx="502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660033"/>
                  </a:solidFill>
                </a:rPr>
                <a:t>Plan</a:t>
              </a:r>
              <a:endParaRPr lang="en-US" sz="2000">
                <a:solidFill>
                  <a:srgbClr val="660033"/>
                </a:solidFill>
              </a:endParaRPr>
            </a:p>
          </p:txBody>
        </p:sp>
        <p:sp>
          <p:nvSpPr>
            <p:cNvPr id="5145" name="Text Box 15"/>
            <p:cNvSpPr txBox="1">
              <a:spLocks noChangeAspect="1" noChangeArrowheads="1"/>
            </p:cNvSpPr>
            <p:nvPr/>
          </p:nvSpPr>
          <p:spPr bwMode="auto">
            <a:xfrm>
              <a:off x="981" y="3170"/>
              <a:ext cx="411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660033"/>
                  </a:solidFill>
                </a:rPr>
                <a:t>Act</a:t>
              </a:r>
              <a:endParaRPr lang="en-US" sz="2000">
                <a:solidFill>
                  <a:srgbClr val="660033"/>
                </a:solidFill>
              </a:endParaRPr>
            </a:p>
          </p:txBody>
        </p:sp>
      </p:grp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1447800" y="6248400"/>
            <a:ext cx="320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 smtClean="0"/>
              <a:t>  </a:t>
            </a:r>
            <a:endParaRPr lang="en-US" sz="1200" dirty="0"/>
          </a:p>
        </p:txBody>
      </p:sp>
      <p:sp>
        <p:nvSpPr>
          <p:cNvPr id="29" name="Rectangle 28"/>
          <p:cNvSpPr/>
          <p:nvPr/>
        </p:nvSpPr>
        <p:spPr>
          <a:xfrm>
            <a:off x="3048000" y="1143000"/>
            <a:ext cx="162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</a:t>
            </a:r>
          </a:p>
          <a:p>
            <a:r>
              <a:rPr lang="en-US" sz="2400" b="1" dirty="0" smtClean="0"/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34000" y="2362200"/>
            <a:ext cx="162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</a:t>
            </a:r>
          </a:p>
          <a:p>
            <a:r>
              <a:rPr lang="en-US" sz="2400" b="1" dirty="0" smtClean="0"/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5800" y="5334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PDSA: Small Tests of Change</a:t>
            </a:r>
            <a:endParaRPr lang="en-US" sz="3200" dirty="0">
              <a:latin typeface="+mj-lt"/>
            </a:endParaRPr>
          </a:p>
        </p:txBody>
      </p:sp>
      <p:sp>
        <p:nvSpPr>
          <p:cNvPr id="36" name="Content Placeholder 35"/>
          <p:cNvSpPr>
            <a:spLocks noGrp="1"/>
          </p:cNvSpPr>
          <p:nvPr>
            <p:ph sz="half" idx="2"/>
          </p:nvPr>
        </p:nvSpPr>
        <p:spPr>
          <a:xfrm>
            <a:off x="4953000" y="1676400"/>
            <a:ext cx="3733800" cy="4800600"/>
          </a:xfrm>
        </p:spPr>
        <p:txBody>
          <a:bodyPr>
            <a:normAutofit lnSpcReduction="10000"/>
          </a:bodyPr>
          <a:lstStyle/>
          <a:p>
            <a:pPr marL="171450" indent="-17145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buNone/>
            </a:pPr>
            <a:r>
              <a:rPr lang="en-US" sz="2000" b="1" dirty="0" smtClean="0"/>
              <a:t>	Plan: 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1 small change to test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Predict what will happen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Decide on what data to evaluate test </a:t>
            </a:r>
            <a:endParaRPr lang="en-US" sz="1800" b="1" dirty="0" smtClean="0"/>
          </a:p>
          <a:p>
            <a:pPr>
              <a:buNone/>
            </a:pPr>
            <a:r>
              <a:rPr lang="en-US" sz="2000" b="1" dirty="0" smtClean="0"/>
              <a:t>	Do: 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Run the  test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Document  problems and observations</a:t>
            </a:r>
          </a:p>
          <a:p>
            <a:pPr marL="445770" lvl="1" indent="-171450">
              <a:lnSpc>
                <a:spcPct val="85000"/>
              </a:lnSpc>
              <a:spcBef>
                <a:spcPts val="0"/>
              </a:spcBef>
              <a:buFontTx/>
              <a:buChar char="•"/>
            </a:pPr>
            <a:r>
              <a:rPr lang="en-US" sz="1800" dirty="0" smtClean="0"/>
              <a:t>Organize your data </a:t>
            </a:r>
          </a:p>
          <a:p>
            <a:pPr marL="445770" lvl="1" indent="-171450">
              <a:lnSpc>
                <a:spcPct val="85000"/>
              </a:lnSpc>
              <a:spcBef>
                <a:spcPts val="580"/>
              </a:spcBef>
              <a:buNone/>
            </a:pPr>
            <a:r>
              <a:rPr lang="en-US" sz="2000" b="1" dirty="0" smtClean="0"/>
              <a:t>Study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 Analyze your data 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Compare results t your predictions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Summarize what you have learned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b="1" dirty="0" smtClean="0"/>
              <a:t>Act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 Decide what to do next</a:t>
            </a:r>
          </a:p>
          <a:p>
            <a:pPr lvl="2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More testing? </a:t>
            </a:r>
          </a:p>
          <a:p>
            <a:pPr lvl="2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Try something else?</a:t>
            </a:r>
          </a:p>
          <a:p>
            <a:pPr lvl="2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/>
              <a:t>Ready to finalize the change?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Tips for Testing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Small tests of change</a:t>
            </a:r>
          </a:p>
          <a:p>
            <a:r>
              <a:rPr lang="en-US" dirty="0" smtClean="0">
                <a:latin typeface="+mj-lt"/>
              </a:rPr>
              <a:t>Rule of 1</a:t>
            </a:r>
          </a:p>
          <a:p>
            <a:pPr lvl="2"/>
            <a:r>
              <a:rPr lang="en-US" dirty="0" smtClean="0">
                <a:latin typeface="+mj-lt"/>
              </a:rPr>
              <a:t>1 patient, 1 staff person, 1 day</a:t>
            </a:r>
          </a:p>
          <a:p>
            <a:r>
              <a:rPr lang="en-US" dirty="0" smtClean="0">
                <a:latin typeface="+mj-lt"/>
              </a:rPr>
              <a:t>Test over short period of time</a:t>
            </a:r>
          </a:p>
          <a:p>
            <a:pPr lvl="2"/>
            <a:r>
              <a:rPr lang="en-US" dirty="0" smtClean="0">
                <a:latin typeface="+mj-lt"/>
              </a:rPr>
              <a:t>If they say weeks, think days</a:t>
            </a:r>
          </a:p>
          <a:p>
            <a:pPr lvl="2"/>
            <a:r>
              <a:rPr lang="en-US" dirty="0" smtClean="0">
                <a:latin typeface="+mj-lt"/>
              </a:rPr>
              <a:t>If they say days, think hours</a:t>
            </a:r>
          </a:p>
          <a:p>
            <a:r>
              <a:rPr lang="en-US" dirty="0" smtClean="0">
                <a:latin typeface="+mj-lt"/>
              </a:rPr>
              <a:t>PDSA </a:t>
            </a:r>
            <a:r>
              <a:rPr lang="en-US" sz="2800" dirty="0" smtClean="0">
                <a:latin typeface="+mj-lt"/>
              </a:rPr>
              <a:t>Worksheet</a:t>
            </a:r>
            <a:r>
              <a:rPr lang="en-US" dirty="0" smtClean="0">
                <a:latin typeface="+mj-lt"/>
              </a:rPr>
              <a:t> to plan your tests</a:t>
            </a:r>
          </a:p>
          <a:p>
            <a:pPr lvl="1"/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D3A-BC7F-4C21-BFA5-CCD38C6957C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762000" y="838200"/>
            <a:ext cx="8001000" cy="83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How did we do?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655638" y="1905000"/>
          <a:ext cx="8027987" cy="4086225"/>
        </p:xfrm>
        <a:graphic>
          <a:graphicData uri="http://schemas.openxmlformats.org/presentationml/2006/ole">
            <p:oleObj spid="_x0000_s47105" name="Worksheet" r:id="rId3" imgW="3524220" imgH="1362090" progId="Excel.Sheet.12">
              <p:embed/>
            </p:oleObj>
          </a:graphicData>
        </a:graphic>
      </p:graphicFrame>
      <p:pic>
        <p:nvPicPr>
          <p:cNvPr id="47111" name="Picture 7" descr="C:\Users\Acer\AppData\Local\Microsoft\Windows\Temporary Internet Files\Content.IE5\OTEZY59Y\MM900336545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57200"/>
            <a:ext cx="1828800" cy="1209777"/>
          </a:xfrm>
          <a:prstGeom prst="rect">
            <a:avLst/>
          </a:prstGeom>
          <a:noFill/>
        </p:spPr>
      </p:pic>
      <p:pic>
        <p:nvPicPr>
          <p:cNvPr id="11" name="Picture 7" descr="C:\Users\Acer\AppData\Local\Microsoft\Windows\Temporary Internet Files\Content.IE5\OTEZY59Y\MM900336545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810000"/>
            <a:ext cx="1828800" cy="1209777"/>
          </a:xfrm>
          <a:prstGeom prst="rect">
            <a:avLst/>
          </a:prstGeom>
          <a:noFill/>
        </p:spPr>
      </p:pic>
      <p:pic>
        <p:nvPicPr>
          <p:cNvPr id="12" name="Picture 7" descr="C:\Users\Acer\AppData\Local\Microsoft\Windows\Temporary Internet Files\Content.IE5\OTEZY59Y\MM900336545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743200"/>
            <a:ext cx="1828800" cy="1209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4603</TotalTime>
  <Words>420</Words>
  <Application>Microsoft Office PowerPoint</Application>
  <PresentationFormat>On-screen Show (4:3)</PresentationFormat>
  <Paragraphs>123</Paragraphs>
  <Slides>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1_Equity</vt:lpstr>
      <vt:lpstr>Worksheet</vt:lpstr>
      <vt:lpstr>Massachusetts CDI Prevention Collaborative Where we are and how we got there</vt:lpstr>
      <vt:lpstr>Objectives for the day (S. Salem-Schatz)</vt:lpstr>
      <vt:lpstr>The Model for Improvement</vt:lpstr>
      <vt:lpstr>Slide 4</vt:lpstr>
      <vt:lpstr>Slide 5</vt:lpstr>
      <vt:lpstr>Slide 6</vt:lpstr>
      <vt:lpstr>Slide 7</vt:lpstr>
      <vt:lpstr>Some Tips for Testing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Administrator</cp:lastModifiedBy>
  <cp:revision>143</cp:revision>
  <dcterms:created xsi:type="dcterms:W3CDTF">2011-10-29T18:16:15Z</dcterms:created>
  <dcterms:modified xsi:type="dcterms:W3CDTF">2011-12-22T19:35:30Z</dcterms:modified>
</cp:coreProperties>
</file>